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81" r:id="rId6"/>
    <p:sldId id="282" r:id="rId7"/>
    <p:sldId id="262" r:id="rId8"/>
    <p:sldId id="274" r:id="rId9"/>
    <p:sldId id="284" r:id="rId10"/>
    <p:sldId id="286" r:id="rId11"/>
    <p:sldId id="290" r:id="rId12"/>
    <p:sldId id="291" r:id="rId13"/>
    <p:sldId id="292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CC73A72-4308-4221-81F7-305AB7CC8696}">
          <p14:sldIdLst>
            <p14:sldId id="256"/>
            <p14:sldId id="257"/>
            <p14:sldId id="258"/>
            <p14:sldId id="259"/>
            <p14:sldId id="281"/>
            <p14:sldId id="282"/>
            <p14:sldId id="262"/>
            <p14:sldId id="274"/>
            <p14:sldId id="284"/>
            <p14:sldId id="286"/>
            <p14:sldId id="290"/>
            <p14:sldId id="291"/>
            <p14:sldId id="292"/>
            <p14:sldId id="294"/>
            <p14:sldId id="295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47F0B-EACE-4C02-9F81-B05DB4E63CE7}" type="datetimeFigureOut">
              <a:rPr lang="en-IN" smtClean="0"/>
              <a:t>07-11-2014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3DBB-2E18-4435-99FF-5B9CCDFF65FA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5008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63AAA-2E1B-4697-AB25-2FB7598E6E34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Vinay A. Patel                                            N.D.D.B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E6E0-BC2A-421F-9CD7-603B6299B85F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Vinay A. Patel                                            N.D.D.B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A077C-C632-49B9-B3BA-D8463FA60FA1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Vinay A. Patel                                            N.D.D.B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AF32B-BC97-4FC0-99E0-D0E40AE6F9A0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Vinay A. Patel                                            N.D.D.B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683D7-8373-4A2E-801B-97D9585DB6BF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Vinay A. Patel                                            N.D.D.B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276CC-362A-42CE-84BE-FFF0AD36A01B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Vinay A. Patel                                            N.D.D.B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F6B14-2836-47E1-A6CD-982E76FD64BE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Vinay A. Patel                                            N.D.D.B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77422F-A043-4CF3-A7A6-C616070132B2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Vinay A. Patel                                            N.D.D.B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49D5F-FAC2-4790-B71D-2EB91C579FC7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Vinay A. Patel                                            N.D.D.B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730BC-B4FE-4671-9609-084EE4BFCBAE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Vinay A. Patel                                            N.D.D.B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C4D51-E0CD-4F03-B88D-35E8DC7454E0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Vinay A. Patel                                            N.D.D.B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527CB-467D-4F44-843E-CB9D6269EF29}" type="datetime1">
              <a:rPr lang="en-US" smtClean="0"/>
              <a:t>11/7/2014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Vinay A. Patel                                            N.D.D.B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Stata%20Do%20files/Final%20Do%20files/Milk%20Production%20and%20Surplus%20Study/vinay.d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stata_output" TargetMode="External"/><Relationship Id="rId2" Type="http://schemas.openxmlformats.org/officeDocument/2006/relationships/hyperlink" Target="../../../Program%20Files/Stata%2012/StataSE.ex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r>
              <a:rPr lang="en-IN" sz="3200" b="1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Automated Analysis of Survey Data using </a:t>
            </a:r>
            <a:r>
              <a:rPr lang="en-IN" sz="32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STATA</a:t>
            </a:r>
            <a:endParaRPr lang="en-IN" sz="3200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572000"/>
            <a:ext cx="6331527" cy="205740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algn="l"/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Presented By:</a:t>
            </a:r>
          </a:p>
          <a:p>
            <a:pPr algn="l"/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Vinay Patel</a:t>
            </a:r>
          </a:p>
          <a:p>
            <a:pPr algn="l"/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Deputy Manager, SA &amp; S Group</a:t>
            </a:r>
          </a:p>
          <a:p>
            <a:pPr algn="l"/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National Dairy Development Board</a:t>
            </a:r>
          </a:p>
          <a:p>
            <a:pPr algn="l"/>
            <a:endParaRPr lang="en-IN" sz="2400" b="1" dirty="0" smtClean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  <a:p>
            <a:pPr algn="l"/>
            <a:r>
              <a:rPr lang="en-IN" sz="2400" b="1" dirty="0" smtClean="0">
                <a:solidFill>
                  <a:schemeClr val="tx1"/>
                </a:solidFill>
                <a:latin typeface="Bookman Old Style" pitchFamily="18" charset="0"/>
              </a:rPr>
              <a:t>@</a:t>
            </a:r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</a:t>
            </a:r>
            <a:r>
              <a:rPr lang="en-IN" sz="2400" b="1" dirty="0" smtClean="0">
                <a:solidFill>
                  <a:schemeClr val="tx1"/>
                </a:solidFill>
                <a:latin typeface="Bookman Old Style" pitchFamily="18" charset="0"/>
              </a:rPr>
              <a:t>STATA </a:t>
            </a:r>
            <a:r>
              <a:rPr lang="en-IN" sz="2400" b="1" dirty="0" err="1" smtClean="0">
                <a:solidFill>
                  <a:schemeClr val="tx1"/>
                </a:solidFill>
                <a:latin typeface="Bookman Old Style" pitchFamily="18" charset="0"/>
              </a:rPr>
              <a:t>Usergroups</a:t>
            </a:r>
            <a:r>
              <a:rPr lang="en-IN" sz="2400" b="1" dirty="0" smtClean="0">
                <a:solidFill>
                  <a:schemeClr val="tx1"/>
                </a:solidFill>
                <a:latin typeface="Bookman Old Style" pitchFamily="18" charset="0"/>
              </a:rPr>
              <a:t> Conference 2013</a:t>
            </a:r>
          </a:p>
          <a:p>
            <a:pPr algn="l"/>
            <a:endParaRPr lang="en-IN" sz="2400" b="1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895600"/>
            <a:ext cx="9144000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477000" y="2895600"/>
            <a:ext cx="0" cy="396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0" y="4114800"/>
            <a:ext cx="6477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886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Problem: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Estimated Milk Production Species-wise</a:t>
            </a:r>
            <a:endParaRPr lang="en-IN" sz="2400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7" name="Footer Placeholder 1"/>
          <p:cNvSpPr txBox="1">
            <a:spLocks/>
          </p:cNvSpPr>
          <p:nvPr/>
        </p:nvSpPr>
        <p:spPr>
          <a:xfrm>
            <a:off x="0" y="645823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Vinay A. Patel                                                 Automated Analysis of Survey Data using STRATA                                                                 N.D.D.B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>
            <a:stCxn id="7" idx="0"/>
            <a:endCxn id="5" idx="2"/>
          </p:cNvCxnSpPr>
          <p:nvPr/>
        </p:nvCxnSpPr>
        <p:spPr>
          <a:xfrm flipV="1">
            <a:off x="4572000" y="838200"/>
            <a:ext cx="0" cy="56200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800600" y="1295400"/>
            <a:ext cx="419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accent6">
                    <a:lumMod val="50000"/>
                  </a:schemeClr>
                </a:solidFill>
              </a:rPr>
              <a:t>Through Pivot table in excel</a:t>
            </a:r>
            <a:endParaRPr lang="en-IN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298864"/>
            <a:ext cx="419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accent6">
                    <a:lumMod val="50000"/>
                  </a:schemeClr>
                </a:solidFill>
              </a:rPr>
              <a:t>Through Stata command</a:t>
            </a:r>
            <a:endParaRPr lang="en-IN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35528" y="4315361"/>
            <a:ext cx="3997036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sz="2000" b="1" dirty="0">
                <a:latin typeface="Courier New" pitchFamily="49" charset="0"/>
                <a:cs typeface="Courier New" pitchFamily="49" charset="0"/>
              </a:rPr>
              <a:t>svy linearized : total LCPROD CBPROD BFPROD TOTPROD, </a:t>
            </a:r>
            <a:r>
              <a:rPr lang="en-IN" sz="2000" b="1" dirty="0" smtClean="0">
                <a:latin typeface="Courier New" pitchFamily="49" charset="0"/>
                <a:cs typeface="Courier New" pitchFamily="49" charset="0"/>
              </a:rPr>
              <a:t>over(PSTRATA) cformat</a:t>
            </a:r>
            <a:r>
              <a:rPr lang="en-IN" sz="2000" b="1" dirty="0">
                <a:latin typeface="Courier New" pitchFamily="49" charset="0"/>
                <a:cs typeface="Courier New" pitchFamily="49" charset="0"/>
              </a:rPr>
              <a:t>(%9.0f)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8309" y="2362200"/>
            <a:ext cx="4058516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35528" y="2503484"/>
            <a:ext cx="3997036" cy="16312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sz="2000" b="1" dirty="0">
                <a:latin typeface="Courier New" pitchFamily="49" charset="0"/>
                <a:cs typeface="Courier New" pitchFamily="49" charset="0"/>
              </a:rPr>
              <a:t>tabstat lcshare cbshare bfshare allshare, by(Tehsil) columns(variables) format(%9.0f)</a:t>
            </a:r>
          </a:p>
        </p:txBody>
      </p:sp>
    </p:spTree>
    <p:extLst>
      <p:ext uri="{BB962C8B-B14F-4D97-AF65-F5344CB8AC3E}">
        <p14:creationId xmlns:p14="http://schemas.microsoft.com/office/powerpoint/2010/main" val="141754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Problem: 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Milk Procured by different Agencies</a:t>
            </a:r>
            <a:endParaRPr lang="en-IN" sz="2400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7" name="Footer Placeholder 1"/>
          <p:cNvSpPr txBox="1">
            <a:spLocks/>
          </p:cNvSpPr>
          <p:nvPr/>
        </p:nvSpPr>
        <p:spPr>
          <a:xfrm>
            <a:off x="0" y="645823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Vinay A. Patel                                                 Automated Analysis of Survey Data using STRATA                                                                 N.D.D.B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00600" y="1295400"/>
            <a:ext cx="419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accent6">
                    <a:lumMod val="50000"/>
                  </a:schemeClr>
                </a:solidFill>
              </a:rPr>
              <a:t>Through Pivot table in excel</a:t>
            </a:r>
            <a:endParaRPr lang="en-IN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9" name="Straight Connector 8"/>
          <p:cNvCxnSpPr>
            <a:stCxn id="5" idx="2"/>
            <a:endCxn id="7" idx="0"/>
          </p:cNvCxnSpPr>
          <p:nvPr/>
        </p:nvCxnSpPr>
        <p:spPr>
          <a:xfrm>
            <a:off x="4572000" y="838200"/>
            <a:ext cx="0" cy="56200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152400" y="1295400"/>
            <a:ext cx="419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accent6">
                    <a:lumMod val="50000"/>
                  </a:schemeClr>
                </a:solidFill>
              </a:rPr>
              <a:t>Through Stata command</a:t>
            </a:r>
            <a:endParaRPr lang="en-IN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8545" y="4114800"/>
            <a:ext cx="4204855" cy="16312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sz="2000" b="1" dirty="0">
                <a:latin typeface="Courier New" pitchFamily="49" charset="0"/>
                <a:cs typeface="Courier New" pitchFamily="49" charset="0"/>
              </a:rPr>
              <a:t>svy linearized : total SLDCS SLLOCAL SLDUDHIA SLOUTVILL SLPVTDAIRY totalsale</a:t>
            </a:r>
            <a:r>
              <a:rPr lang="en-IN" sz="2000" b="1" dirty="0" smtClean="0">
                <a:latin typeface="Courier New" pitchFamily="49" charset="0"/>
                <a:cs typeface="Courier New" pitchFamily="49" charset="0"/>
              </a:rPr>
              <a:t>, over(PSTRATA)  </a:t>
            </a:r>
            <a:r>
              <a:rPr lang="en-IN" sz="2000" b="1" dirty="0">
                <a:latin typeface="Courier New" pitchFamily="49" charset="0"/>
                <a:cs typeface="Courier New" pitchFamily="49" charset="0"/>
              </a:rPr>
              <a:t>cformat(%</a:t>
            </a:r>
            <a:r>
              <a:rPr lang="en-IN" sz="2000" b="1" dirty="0" smtClean="0">
                <a:latin typeface="Courier New" pitchFamily="49" charset="0"/>
                <a:cs typeface="Courier New" pitchFamily="49" charset="0"/>
              </a:rPr>
              <a:t>9.2f</a:t>
            </a:r>
            <a:r>
              <a:rPr lang="en-IN" sz="20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599" y="2481263"/>
            <a:ext cx="4313141" cy="3386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38545" y="2497580"/>
            <a:ext cx="4204855" cy="14773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b="1" dirty="0">
                <a:latin typeface="Courier New" pitchFamily="49" charset="0"/>
                <a:cs typeface="Courier New" pitchFamily="49" charset="0"/>
              </a:rPr>
              <a:t>tabstat sldcsper  sllocalper sldudhiaper sloutvillper slpvtdairyper totsaleper, by(Tehsil) columns(variables) format(%9.2f)</a:t>
            </a:r>
          </a:p>
        </p:txBody>
      </p:sp>
    </p:spTree>
    <p:extLst>
      <p:ext uri="{BB962C8B-B14F-4D97-AF65-F5344CB8AC3E}">
        <p14:creationId xmlns:p14="http://schemas.microsoft.com/office/powerpoint/2010/main" val="418805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Create a </a:t>
            </a: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  <a:hlinkClick r:id="rId2" action="ppaction://hlinkfile"/>
              </a:rPr>
              <a:t>Do-file</a:t>
            </a:r>
            <a:endParaRPr lang="en-IN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Convert into ado-file</a:t>
            </a:r>
          </a:p>
          <a:p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Use same do or ado-file for repetitive use</a:t>
            </a:r>
            <a:endParaRPr lang="en-IN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Vinay A. Patel                                            N.D.D.B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800" b="1" dirty="0">
                <a:solidFill>
                  <a:schemeClr val="accent6">
                    <a:lumMod val="50000"/>
                  </a:schemeClr>
                </a:solidFill>
              </a:rPr>
              <a:t>Automation of Survey data analysis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94" y="2672443"/>
            <a:ext cx="8517412" cy="415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940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2800" b="1" dirty="0" smtClean="0">
                <a:solidFill>
                  <a:schemeClr val="accent6">
                    <a:lumMod val="50000"/>
                  </a:schemeClr>
                </a:solidFill>
              </a:rPr>
              <a:t>For graphs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ableplot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>
                <a:solidFill>
                  <a:schemeClr val="accent6">
                    <a:lumMod val="50000"/>
                  </a:schemeClr>
                </a:solidFill>
              </a:rPr>
              <a:t>v</a:t>
            </a: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ioplot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abplot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catplot</a:t>
            </a:r>
            <a:endParaRPr lang="en-IN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800" b="1" dirty="0">
                <a:solidFill>
                  <a:schemeClr val="accent6">
                    <a:lumMod val="50000"/>
                  </a:schemeClr>
                </a:solidFill>
              </a:rPr>
              <a:t>Important Commands-need to know</a:t>
            </a:r>
          </a:p>
        </p:txBody>
      </p:sp>
      <p:sp>
        <p:nvSpPr>
          <p:cNvPr id="7" name="Footer Placeholder 1"/>
          <p:cNvSpPr txBox="1">
            <a:spLocks/>
          </p:cNvSpPr>
          <p:nvPr/>
        </p:nvSpPr>
        <p:spPr>
          <a:xfrm>
            <a:off x="0" y="645823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Vinay A. Patel                                                 Automated Analysis of Survey Data using STRATA                                                                 N.D.D.B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029200" y="1036637"/>
            <a:ext cx="3505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IN" sz="2800" b="1" dirty="0" smtClean="0">
                <a:solidFill>
                  <a:schemeClr val="accent6">
                    <a:lumMod val="50000"/>
                  </a:schemeClr>
                </a:solidFill>
              </a:rPr>
              <a:t>For Export of tables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tabout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xml_tab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outreg2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collapse</a:t>
            </a:r>
            <a:endParaRPr lang="en-IN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>
            <a:stCxn id="5" idx="2"/>
            <a:endCxn id="7" idx="0"/>
          </p:cNvCxnSpPr>
          <p:nvPr/>
        </p:nvCxnSpPr>
        <p:spPr>
          <a:xfrm>
            <a:off x="4572000" y="838200"/>
            <a:ext cx="0" cy="56200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56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IN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IN" sz="2800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IN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spmap - 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Visualization </a:t>
            </a:r>
            <a:r>
              <a:rPr lang="en-IN" sz="2400" dirty="0">
                <a:solidFill>
                  <a:schemeClr val="accent6">
                    <a:lumMod val="50000"/>
                  </a:schemeClr>
                </a:solidFill>
              </a:rPr>
              <a:t>of spatial data</a:t>
            </a:r>
            <a:endParaRPr lang="en-IN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150000"/>
              </a:lnSpc>
            </a:pPr>
            <a:endParaRPr lang="en-IN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800" b="1" dirty="0">
                <a:solidFill>
                  <a:schemeClr val="accent6">
                    <a:lumMod val="50000"/>
                  </a:schemeClr>
                </a:solidFill>
              </a:rPr>
              <a:t>Interface between GIS and STATA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1752600"/>
            <a:ext cx="7391400" cy="9906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IN" sz="2000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shp2dta </a:t>
            </a:r>
            <a:r>
              <a:rPr lang="en-IN" sz="2000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using shpfilename, database(filename) coordinates(filename) [options]</a:t>
            </a:r>
          </a:p>
        </p:txBody>
      </p:sp>
      <p:sp>
        <p:nvSpPr>
          <p:cNvPr id="7" name="Rectangle 6">
            <a:hlinkClick r:id="rId2" action="ppaction://hlinkfile"/>
          </p:cNvPr>
          <p:cNvSpPr/>
          <p:nvPr/>
        </p:nvSpPr>
        <p:spPr>
          <a:xfrm>
            <a:off x="685800" y="4364182"/>
            <a:ext cx="7772400" cy="17318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spmap DCSSALE using thlscoor.dta, id(_ID) title("Sold to DCS as a % of Total Sale in Tehsil") fcolor(white gs15 ltkhaki ltblue ) point( xcoord( x_c) ycoord( y_c) proportional( DCSSALE) size(*2) fcolor(eltgreen) ocolor(white)) label( xcoord( x_c) ycoord( y_c) label(  teh_dcs) size(*.5))</a:t>
            </a:r>
          </a:p>
        </p:txBody>
      </p:sp>
      <p:sp>
        <p:nvSpPr>
          <p:cNvPr id="8" name="Footer Placeholder 1">
            <a:hlinkClick r:id="rId3" action="ppaction://hlinkfile"/>
          </p:cNvPr>
          <p:cNvSpPr txBox="1">
            <a:spLocks/>
          </p:cNvSpPr>
          <p:nvPr/>
        </p:nvSpPr>
        <p:spPr>
          <a:xfrm>
            <a:off x="0" y="645823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Vinay A. Patel                                                 Automated Analysis of Survey Data using STRATA                                                                 N.D.D.B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19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2286000"/>
            <a:ext cx="5181600" cy="1600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7200" b="1" dirty="0" smtClean="0">
                <a:solidFill>
                  <a:schemeClr val="accent6">
                    <a:lumMod val="50000"/>
                  </a:schemeClr>
                </a:solidFill>
              </a:rPr>
              <a:t>THANK YOU</a:t>
            </a:r>
            <a:endParaRPr lang="en-IN" sz="7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>
            <a:off x="0" y="645823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Vinay A. Patel                                                 Automated Analysis of Survey Data using STRATA                                                                 N.D.D.B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89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724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Background</a:t>
            </a:r>
            <a:endParaRPr lang="en-IN" sz="2800" dirty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Prior to using STATA 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Survey Data Characteristics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Estimation of Important Variables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Automation of Survey data analysis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>
                <a:solidFill>
                  <a:schemeClr val="accent6">
                    <a:lumMod val="50000"/>
                  </a:schemeClr>
                </a:solidFill>
              </a:rPr>
              <a:t>Important Commands-need to </a:t>
            </a: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know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Interface between GIS and STATA</a:t>
            </a:r>
          </a:p>
          <a:p>
            <a:endParaRPr lang="en-IN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IN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IN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0" y="6458239"/>
            <a:ext cx="9144000" cy="3651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Vinay A. Patel                                                 Automated Analysis of Survey Data using STRATA                                                                 N.D.D.B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07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905000"/>
            <a:ext cx="8229600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IN" sz="2800" dirty="0">
                <a:solidFill>
                  <a:schemeClr val="accent6">
                    <a:lumMod val="50000"/>
                  </a:schemeClr>
                </a:solidFill>
              </a:rPr>
              <a:t>T</a:t>
            </a: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ypes of Activities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Various Surveys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Repetitive Surveys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Survey procedures</a:t>
            </a:r>
          </a:p>
          <a:p>
            <a:pPr marL="0" indent="0">
              <a:buNone/>
            </a:pPr>
            <a:endParaRPr lang="en-IN" sz="2800" dirty="0" smtClean="0"/>
          </a:p>
          <a:p>
            <a:endParaRPr lang="en-IN" dirty="0" smtClean="0"/>
          </a:p>
          <a:p>
            <a:endParaRPr lang="en-IN" dirty="0"/>
          </a:p>
        </p:txBody>
      </p:sp>
      <p:sp>
        <p:nvSpPr>
          <p:cNvPr id="5" name="Rounded Rectangle 4"/>
          <p:cNvSpPr/>
          <p:nvPr/>
        </p:nvSpPr>
        <p:spPr>
          <a:xfrm>
            <a:off x="0" y="-20782"/>
            <a:ext cx="9144000" cy="7620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>
                <a:solidFill>
                  <a:schemeClr val="accent6">
                    <a:lumMod val="50000"/>
                  </a:schemeClr>
                </a:solidFill>
              </a:rPr>
              <a:t>Background</a:t>
            </a:r>
          </a:p>
        </p:txBody>
      </p:sp>
      <p:sp>
        <p:nvSpPr>
          <p:cNvPr id="6" name="Footer Placeholder 1"/>
          <p:cNvSpPr txBox="1">
            <a:spLocks/>
          </p:cNvSpPr>
          <p:nvPr/>
        </p:nvSpPr>
        <p:spPr>
          <a:xfrm>
            <a:off x="0" y="645823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Vinay A. Patel                                                 Automated Analysis of Survey Data using STRATA                                                                 N.D.D.B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56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Time required @ every stage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Data Collection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Data Analysis in EXCEL</a:t>
            </a:r>
          </a:p>
          <a:p>
            <a:pPr>
              <a:lnSpc>
                <a:spcPct val="150000"/>
              </a:lnSpc>
            </a:pP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Hypothesis Testing</a:t>
            </a:r>
          </a:p>
          <a:p>
            <a:pPr>
              <a:lnSpc>
                <a:spcPct val="150000"/>
              </a:lnSpc>
            </a:pPr>
            <a:r>
              <a:rPr lang="en-IN" sz="2800" dirty="0">
                <a:solidFill>
                  <a:schemeClr val="accent6">
                    <a:lumMod val="50000"/>
                  </a:schemeClr>
                </a:solidFill>
              </a:rPr>
              <a:t>Report </a:t>
            </a:r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Preparation</a:t>
            </a:r>
          </a:p>
          <a:p>
            <a:endParaRPr lang="en-IN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709"/>
            <a:ext cx="9144000" cy="7921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/>
            <a:r>
              <a:rPr lang="en-IN" sz="2800" b="1" dirty="0">
                <a:solidFill>
                  <a:schemeClr val="accent6">
                    <a:lumMod val="50000"/>
                  </a:schemeClr>
                </a:solidFill>
              </a:rPr>
              <a:t>Prior to using STATA </a:t>
            </a:r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>
            <a:off x="0" y="645823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Vinay A. Patel                                                 Automated Analysis of Survey Data using STRATA                                                                 N.D.D.B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607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IN" sz="2800" dirty="0" smtClean="0">
                <a:solidFill>
                  <a:schemeClr val="accent6">
                    <a:lumMod val="50000"/>
                  </a:schemeClr>
                </a:solidFill>
              </a:rPr>
              <a:t>Single-Stage Design:</a:t>
            </a:r>
          </a:p>
          <a:p>
            <a:endParaRPr lang="en-IN" sz="16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</a:rPr>
              <a:t>vyset [ psu ] [ weight ] [, strata (varname) fpc (varname) ]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457200" lvl="1" indent="0">
              <a:buNone/>
            </a:pPr>
            <a:endParaRPr lang="en-IN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Primary Sampling Unit (psu)</a:t>
            </a:r>
          </a:p>
          <a:p>
            <a:pPr lvl="1">
              <a:buFont typeface="Wingdings" pitchFamily="2" charset="2"/>
              <a:buChar char="Ø"/>
            </a:pP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Sampling weights-pweight</a:t>
            </a:r>
          </a:p>
          <a:p>
            <a:pPr lvl="1">
              <a:buFont typeface="Wingdings" pitchFamily="2" charset="2"/>
              <a:buChar char="Ø"/>
            </a:pP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Strata</a:t>
            </a:r>
          </a:p>
          <a:p>
            <a:pPr lvl="1">
              <a:buFont typeface="Wingdings" pitchFamily="2" charset="2"/>
              <a:buChar char="Ø"/>
            </a:pP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Finite Population Correction (fpc)</a:t>
            </a:r>
          </a:p>
          <a:p>
            <a:pPr marL="457200" lvl="1" indent="0">
              <a:buNone/>
            </a:pPr>
            <a:endParaRPr lang="en-IN" sz="2000" dirty="0" smtClean="0"/>
          </a:p>
          <a:p>
            <a:pPr marL="457200" lvl="1" indent="0">
              <a:buNone/>
            </a:pPr>
            <a:r>
              <a:rPr lang="en-IN" sz="2400" dirty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  <a:p>
            <a:pPr marL="457200" lvl="1" indent="0">
              <a:buNone/>
            </a:pPr>
            <a:endParaRPr lang="en-IN" sz="2400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20782" y="0"/>
            <a:ext cx="9164782" cy="91440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IN" sz="2800" b="1" dirty="0">
                <a:solidFill>
                  <a:schemeClr val="accent6">
                    <a:lumMod val="50000"/>
                  </a:schemeClr>
                </a:solidFill>
              </a:rPr>
              <a:t>Survey </a:t>
            </a:r>
            <a:r>
              <a:rPr lang="en-IN" sz="2800" b="1" dirty="0" smtClean="0">
                <a:solidFill>
                  <a:schemeClr val="accent6">
                    <a:lumMod val="50000"/>
                  </a:schemeClr>
                </a:solidFill>
              </a:rPr>
              <a:t>Data Characteristics</a:t>
            </a:r>
            <a:endParaRPr lang="en-IN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>
            <a:off x="0" y="645823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Vinay A. Patel                                                 Automated Analysis of Survey Data using STRATA                                                                 N.D.D.B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6200" y="5029200"/>
            <a:ext cx="8915400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sz="2000" dirty="0">
                <a:latin typeface="Courier New" pitchFamily="49" charset="0"/>
                <a:cs typeface="Courier New" pitchFamily="49" charset="0"/>
              </a:rPr>
              <a:t>svyset VILLAGE [pweight=invweight], strata(QUADSTRATA) fpc(FPC) poststrata(PSTRATA) postweight(THLACTHH) </a:t>
            </a:r>
            <a:r>
              <a:rPr lang="en-IN" sz="2000" dirty="0" smtClean="0">
                <a:latin typeface="Courier New" pitchFamily="49" charset="0"/>
                <a:cs typeface="Courier New" pitchFamily="49" charset="0"/>
              </a:rPr>
              <a:t>vce(linearized</a:t>
            </a:r>
            <a:r>
              <a:rPr lang="en-IN" sz="2000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8543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IN" dirty="0" smtClean="0">
                <a:solidFill>
                  <a:schemeClr val="accent6">
                    <a:lumMod val="50000"/>
                  </a:schemeClr>
                </a:solidFill>
              </a:rPr>
              <a:t>Multi-Stage </a:t>
            </a:r>
            <a:r>
              <a:rPr lang="en-IN" dirty="0">
                <a:solidFill>
                  <a:schemeClr val="accent6">
                    <a:lumMod val="50000"/>
                  </a:schemeClr>
                </a:solidFill>
              </a:rPr>
              <a:t>Design</a:t>
            </a:r>
            <a:r>
              <a:rPr lang="en-IN" dirty="0" smtClean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 marL="457200" lvl="1" indent="0">
              <a:buNone/>
            </a:pPr>
            <a:endParaRPr lang="en-IN" sz="1600" dirty="0" smtClean="0"/>
          </a:p>
          <a:p>
            <a:pPr marL="457200" lvl="1" indent="0">
              <a:buNone/>
            </a:pPr>
            <a:r>
              <a:rPr lang="en-IN" sz="2400" b="1" dirty="0">
                <a:solidFill>
                  <a:schemeClr val="accent6">
                    <a:lumMod val="50000"/>
                  </a:schemeClr>
                </a:solidFill>
              </a:rPr>
              <a:t>s</a:t>
            </a:r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</a:rPr>
              <a:t>vyset psu [weight] [ , strata (varname) fpc (varname) ]</a:t>
            </a:r>
            <a:endParaRPr lang="en-IN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lvl="1" indent="0">
              <a:buNone/>
            </a:pPr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</a:rPr>
              <a:t>[ || ssu [ , strata (varname) fpc (varname) ]</a:t>
            </a:r>
          </a:p>
          <a:p>
            <a:pPr marL="457200" lvl="1" indent="0">
              <a:buNone/>
            </a:pPr>
            <a:endParaRPr lang="en-IN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IN" sz="2400" dirty="0">
                <a:solidFill>
                  <a:schemeClr val="accent6">
                    <a:lumMod val="50000"/>
                  </a:schemeClr>
                </a:solidFill>
              </a:rPr>
              <a:t>Stages are delimited by 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</a:rPr>
              <a:t>||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”</a:t>
            </a:r>
            <a:endParaRPr lang="en-IN" sz="2000" dirty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n-IN" sz="2400" dirty="0">
                <a:solidFill>
                  <a:schemeClr val="accent6">
                    <a:lumMod val="50000"/>
                  </a:schemeClr>
                </a:solidFill>
              </a:rPr>
              <a:t>SSU – 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secondary / subsequent </a:t>
            </a:r>
            <a:r>
              <a:rPr lang="en-IN" sz="2400" dirty="0">
                <a:solidFill>
                  <a:schemeClr val="accent6">
                    <a:lumMod val="50000"/>
                  </a:schemeClr>
                </a:solidFill>
              </a:rPr>
              <a:t>sampling units</a:t>
            </a:r>
            <a:endParaRPr lang="en-IN" sz="24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buFont typeface="Wingdings" pitchFamily="2" charset="2"/>
              <a:buChar char="Ø"/>
            </a:pPr>
            <a:endParaRPr lang="en-IN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Footer Placeholder 1"/>
          <p:cNvSpPr txBox="1">
            <a:spLocks/>
          </p:cNvSpPr>
          <p:nvPr/>
        </p:nvSpPr>
        <p:spPr>
          <a:xfrm>
            <a:off x="0" y="645823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Vinay A. Patel                                                 Automated Analysis of Survey Data using STRATA                                                                 N.D.D.B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88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839200" cy="4953000"/>
          </a:xfrm>
        </p:spPr>
        <p:txBody>
          <a:bodyPr numCol="2">
            <a:normAutofit/>
          </a:bodyPr>
          <a:lstStyle/>
          <a:p>
            <a:endParaRPr lang="en-IN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IN" sz="3600" dirty="0" smtClean="0">
                <a:solidFill>
                  <a:schemeClr val="accent6">
                    <a:lumMod val="50000"/>
                  </a:schemeClr>
                </a:solidFill>
              </a:rPr>
              <a:t>Important Variables</a:t>
            </a:r>
          </a:p>
          <a:p>
            <a:endParaRPr lang="en-IN" sz="2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IN" sz="2400" dirty="0">
                <a:solidFill>
                  <a:schemeClr val="accent6">
                    <a:lumMod val="50000"/>
                  </a:schemeClr>
                </a:solidFill>
              </a:rPr>
              <a:t>Social Category</a:t>
            </a:r>
          </a:p>
          <a:p>
            <a:pPr lvl="1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IN" sz="2400" dirty="0">
                <a:solidFill>
                  <a:schemeClr val="accent6">
                    <a:lumMod val="50000"/>
                  </a:schemeClr>
                </a:solidFill>
              </a:rPr>
              <a:t>Economic Category</a:t>
            </a:r>
          </a:p>
          <a:p>
            <a:pPr lvl="1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Village Surplus</a:t>
            </a:r>
          </a:p>
          <a:p>
            <a:pPr lvl="1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Milch Animals</a:t>
            </a:r>
          </a:p>
          <a:p>
            <a:pPr lvl="1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Milch Animals’ Yield</a:t>
            </a:r>
          </a:p>
          <a:p>
            <a:pPr marL="457200" lvl="1" indent="0">
              <a:lnSpc>
                <a:spcPct val="150000"/>
              </a:lnSpc>
              <a:buClr>
                <a:schemeClr val="accent6">
                  <a:lumMod val="50000"/>
                </a:schemeClr>
              </a:buClr>
              <a:buNone/>
            </a:pPr>
            <a:endParaRPr lang="en-IN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endParaRPr lang="en-IN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endParaRPr lang="en-IN" sz="2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lvl="1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IN" sz="2400" dirty="0">
                <a:solidFill>
                  <a:schemeClr val="accent6">
                    <a:lumMod val="50000"/>
                  </a:schemeClr>
                </a:solidFill>
              </a:rPr>
              <a:t>Producer Surplus</a:t>
            </a:r>
          </a:p>
          <a:p>
            <a:pPr lvl="1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Milk </a:t>
            </a:r>
            <a:r>
              <a:rPr lang="en-IN" sz="2400" dirty="0">
                <a:solidFill>
                  <a:schemeClr val="accent6">
                    <a:lumMod val="50000"/>
                  </a:schemeClr>
                </a:solidFill>
              </a:rPr>
              <a:t>Production</a:t>
            </a:r>
          </a:p>
          <a:p>
            <a:pPr lvl="1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Size of Family</a:t>
            </a:r>
          </a:p>
          <a:p>
            <a:pPr lvl="1">
              <a:lnSpc>
                <a:spcPct val="150000"/>
              </a:lnSpc>
              <a:buClr>
                <a:schemeClr val="accent6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IN" sz="2400" dirty="0">
                <a:solidFill>
                  <a:schemeClr val="accent6">
                    <a:lumMod val="50000"/>
                  </a:schemeClr>
                </a:solidFill>
              </a:rPr>
              <a:t>Milch 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</a:rPr>
              <a:t>Animal Households</a:t>
            </a:r>
            <a:endParaRPr lang="en-IN" sz="24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IN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27710" y="6927"/>
            <a:ext cx="9171709" cy="83127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solidFill>
                  <a:schemeClr val="accent6">
                    <a:lumMod val="50000"/>
                  </a:schemeClr>
                </a:solidFill>
              </a:rPr>
              <a:t>Estimation of Important Variables</a:t>
            </a:r>
            <a:endParaRPr lang="en-IN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>
            <a:off x="0" y="645823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Vinay A. Patel                                                 Automated Analysis of Survey Data using STRATA                                                                 N.D.D.B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91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Problem: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 % Distribution </a:t>
            </a:r>
            <a:r>
              <a:rPr lang="en-IN" sz="2400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of 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Households  </a:t>
            </a:r>
            <a:r>
              <a:rPr lang="en-IN" sz="2400" dirty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by 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Social Category</a:t>
            </a:r>
            <a:endParaRPr lang="en-IN" sz="2400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7" name="Footer Placeholder 1"/>
          <p:cNvSpPr txBox="1">
            <a:spLocks/>
          </p:cNvSpPr>
          <p:nvPr/>
        </p:nvSpPr>
        <p:spPr>
          <a:xfrm>
            <a:off x="0" y="645823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Vinay A. Patel                                                 Automated Analysis of Survey Data using STRATA                                                                 N.D.D.B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>
            <a:stCxn id="5" idx="2"/>
            <a:endCxn id="7" idx="0"/>
          </p:cNvCxnSpPr>
          <p:nvPr/>
        </p:nvCxnSpPr>
        <p:spPr>
          <a:xfrm>
            <a:off x="4572000" y="838200"/>
            <a:ext cx="0" cy="56200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800600" y="1295400"/>
            <a:ext cx="419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accent6">
                    <a:lumMod val="50000"/>
                  </a:schemeClr>
                </a:solidFill>
              </a:rPr>
              <a:t>Through Pivot table in excel</a:t>
            </a:r>
            <a:endParaRPr lang="en-IN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1298864"/>
            <a:ext cx="419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accent6">
                    <a:lumMod val="50000"/>
                  </a:schemeClr>
                </a:solidFill>
              </a:rPr>
              <a:t>Through Stata command</a:t>
            </a:r>
            <a:endParaRPr lang="en-IN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1618" y="2438400"/>
            <a:ext cx="3983182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sz="2000" b="1" dirty="0">
                <a:latin typeface="Courier New" pitchFamily="49" charset="0"/>
                <a:cs typeface="Courier New" pitchFamily="49" charset="0"/>
              </a:rPr>
              <a:t>tabulate Tehsil CASTE if CASTE &gt; 0, nofreq row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7763" y="3962400"/>
            <a:ext cx="3983182" cy="13234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sz="2000" b="1" dirty="0">
                <a:latin typeface="Courier New" pitchFamily="49" charset="0"/>
                <a:cs typeface="Courier New" pitchFamily="49" charset="0"/>
              </a:rPr>
              <a:t>svy linearized : proportion CASTE,over(PSTRATA)        cformat(%9.2f)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177905"/>
            <a:ext cx="4191000" cy="3941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700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8382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2400" b="1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Problem: </a:t>
            </a:r>
            <a:r>
              <a:rPr lang="en-IN" sz="2400" dirty="0" smtClean="0">
                <a:solidFill>
                  <a:schemeClr val="accent6">
                    <a:lumMod val="50000"/>
                  </a:schemeClr>
                </a:solidFill>
                <a:latin typeface="Bookman Old Style" pitchFamily="18" charset="0"/>
              </a:rPr>
              <a:t>Composition of Milch Animals (%)</a:t>
            </a:r>
            <a:endParaRPr lang="en-IN" sz="2400" dirty="0">
              <a:solidFill>
                <a:schemeClr val="accent6">
                  <a:lumMod val="50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7" name="Footer Placeholder 1"/>
          <p:cNvSpPr txBox="1">
            <a:spLocks/>
          </p:cNvSpPr>
          <p:nvPr/>
        </p:nvSpPr>
        <p:spPr>
          <a:xfrm>
            <a:off x="0" y="6458239"/>
            <a:ext cx="914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chemeClr val="tx1"/>
                </a:solidFill>
              </a:rPr>
              <a:t>Vinay A. Patel                                                 Automated Analysis of Survey Data using STRATA                                                                 N.D.D.B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00600" y="1295400"/>
            <a:ext cx="419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accent6">
                    <a:lumMod val="50000"/>
                  </a:schemeClr>
                </a:solidFill>
              </a:rPr>
              <a:t>Through Pivot table in excel</a:t>
            </a:r>
            <a:endParaRPr lang="en-IN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495800" y="838200"/>
            <a:ext cx="0" cy="56200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76200" y="1298864"/>
            <a:ext cx="4191000" cy="381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accent6">
                    <a:lumMod val="50000"/>
                  </a:schemeClr>
                </a:solidFill>
              </a:rPr>
              <a:t>Through Stata command</a:t>
            </a:r>
            <a:endParaRPr lang="en-IN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5920" y="4572000"/>
            <a:ext cx="3654136" cy="16312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sz="2000" b="1" dirty="0">
                <a:latin typeface="Courier New" pitchFamily="49" charset="0"/>
                <a:cs typeface="Courier New" pitchFamily="49" charset="0"/>
              </a:rPr>
              <a:t>svy linearized : total LCIM CBIM BFIM inmilk lc cb bf MilchAnimal, </a:t>
            </a:r>
            <a:r>
              <a:rPr lang="en-IN" sz="2000" b="1" dirty="0" smtClean="0">
                <a:latin typeface="Courier New" pitchFamily="49" charset="0"/>
                <a:cs typeface="Courier New" pitchFamily="49" charset="0"/>
              </a:rPr>
              <a:t>over (PSTRATA) cformat</a:t>
            </a:r>
            <a:r>
              <a:rPr lang="en-IN" sz="2000" b="1" dirty="0">
                <a:latin typeface="Courier New" pitchFamily="49" charset="0"/>
                <a:cs typeface="Courier New" pitchFamily="49" charset="0"/>
              </a:rPr>
              <a:t>(%</a:t>
            </a:r>
            <a:r>
              <a:rPr lang="en-IN" sz="2000" b="1" dirty="0" smtClean="0">
                <a:latin typeface="Courier New" pitchFamily="49" charset="0"/>
                <a:cs typeface="Courier New" pitchFamily="49" charset="0"/>
              </a:rPr>
              <a:t>9.2f</a:t>
            </a:r>
            <a:r>
              <a:rPr lang="en-IN" sz="2000" b="1" dirty="0"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903392"/>
            <a:ext cx="3079174" cy="4398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45920" y="2362200"/>
            <a:ext cx="3654136" cy="163121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IN" sz="2000" b="1" dirty="0">
                <a:latin typeface="Courier New" pitchFamily="49" charset="0"/>
                <a:cs typeface="Courier New" pitchFamily="49" charset="0"/>
              </a:rPr>
              <a:t>tabstat lcper cbper bfper </a:t>
            </a:r>
            <a:r>
              <a:rPr lang="en-IN" sz="2000" b="1" dirty="0" smtClean="0">
                <a:latin typeface="Courier New" pitchFamily="49" charset="0"/>
                <a:cs typeface="Courier New" pitchFamily="49" charset="0"/>
              </a:rPr>
              <a:t>totaniper, </a:t>
            </a:r>
            <a:r>
              <a:rPr lang="en-IN" sz="2000" b="1" dirty="0">
                <a:latin typeface="Courier New" pitchFamily="49" charset="0"/>
                <a:cs typeface="Courier New" pitchFamily="49" charset="0"/>
              </a:rPr>
              <a:t>by(Tehsil) columns(variables) format(%9.0f)</a:t>
            </a:r>
          </a:p>
        </p:txBody>
      </p:sp>
    </p:spTree>
    <p:extLst>
      <p:ext uri="{BB962C8B-B14F-4D97-AF65-F5344CB8AC3E}">
        <p14:creationId xmlns:p14="http://schemas.microsoft.com/office/powerpoint/2010/main" val="67110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914</TotalTime>
  <Words>677</Words>
  <Application>Microsoft Office PowerPoint</Application>
  <PresentationFormat>On-screen Show (4:3)</PresentationFormat>
  <Paragraphs>119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Automated Analysis of Survey Data using STATA</vt:lpstr>
      <vt:lpstr>PowerPoint Presentation</vt:lpstr>
      <vt:lpstr>PowerPoint Presentation</vt:lpstr>
      <vt:lpstr>Prior to using STATA </vt:lpstr>
      <vt:lpstr>Survey Data Characteristics</vt:lpstr>
      <vt:lpstr>PowerPoint Presentation</vt:lpstr>
      <vt:lpstr>Estimation of Important Variables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Automated Analysis of Survey Data using Stata</dc:title>
  <dc:creator>Vinay A Patel</dc:creator>
  <cp:lastModifiedBy>Shrestha </cp:lastModifiedBy>
  <cp:revision>118</cp:revision>
  <dcterms:created xsi:type="dcterms:W3CDTF">2006-08-16T00:00:00Z</dcterms:created>
  <dcterms:modified xsi:type="dcterms:W3CDTF">2014-11-07T11:26:46Z</dcterms:modified>
</cp:coreProperties>
</file>